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Klein Bold" charset="1" panose="02000503060000020004"/>
      <p:regular r:id="rId17"/>
    </p:embeddedFont>
    <p:embeddedFont>
      <p:font typeface="Helios Bold" charset="1" panose="020B0704020202020204"/>
      <p:regular r:id="rId18"/>
    </p:embeddedFont>
    <p:embeddedFont>
      <p:font typeface="Helios" charset="1" panose="020B0504020202020204"/>
      <p:regular r:id="rId19"/>
    </p:embeddedFont>
    <p:embeddedFont>
      <p:font typeface="Klein" charset="1" panose="0200050306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8651" y="2764290"/>
            <a:ext cx="9088395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Prompt </a:t>
            </a:r>
            <a:r>
              <a:rPr lang="en-US" sz="11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84552" y="7831718"/>
            <a:ext cx="7874231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22071A6759 - M.Tejaswi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6960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4149" y="2423597"/>
            <a:ext cx="7912417" cy="3273763"/>
          </a:xfrm>
          <a:custGeom>
            <a:avLst/>
            <a:gdLst/>
            <a:ahLst/>
            <a:cxnLst/>
            <a:rect r="r" b="b" t="t" l="l"/>
            <a:pathLst>
              <a:path h="3273763" w="7912417">
                <a:moveTo>
                  <a:pt x="0" y="0"/>
                </a:moveTo>
                <a:lnTo>
                  <a:pt x="7912418" y="0"/>
                </a:lnTo>
                <a:lnTo>
                  <a:pt x="7912418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6851" y="2423597"/>
            <a:ext cx="4122956" cy="3273763"/>
          </a:xfrm>
          <a:custGeom>
            <a:avLst/>
            <a:gdLst/>
            <a:ahLst/>
            <a:cxnLst/>
            <a:rect r="r" b="b" t="t" l="l"/>
            <a:pathLst>
              <a:path h="3273763" w="4122956">
                <a:moveTo>
                  <a:pt x="0" y="0"/>
                </a:moveTo>
                <a:lnTo>
                  <a:pt x="4122956" y="0"/>
                </a:lnTo>
                <a:lnTo>
                  <a:pt x="4122956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98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90908" y="2423597"/>
            <a:ext cx="4732103" cy="3273763"/>
          </a:xfrm>
          <a:custGeom>
            <a:avLst/>
            <a:gdLst/>
            <a:ahLst/>
            <a:cxnLst/>
            <a:rect r="r" b="b" t="t" l="l"/>
            <a:pathLst>
              <a:path h="3273763" w="4732103">
                <a:moveTo>
                  <a:pt x="0" y="0"/>
                </a:moveTo>
                <a:lnTo>
                  <a:pt x="4732104" y="0"/>
                </a:lnTo>
                <a:lnTo>
                  <a:pt x="4732104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86" t="0" r="-1886" b="0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230994" y="962025"/>
            <a:ext cx="1182601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FUTURE OF PROMPT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980" y="6087884"/>
            <a:ext cx="419695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PROMPT MARKETPLACES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9644" y="6971665"/>
            <a:ext cx="4414505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The rise of platforms where pre-designed, highly effective prompts can be shared, bought, and sold for various use cases.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59858" y="6087884"/>
            <a:ext cx="436828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MULTI-MODAL PROMPTING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7591" y="6936244"/>
            <a:ext cx="4941364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Combining text, images, and voice inputs to create more versatile and rich prompts that enhance user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8749" y="6087884"/>
            <a:ext cx="375642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ETHICAL SAFEGUARDS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82397" y="6936244"/>
            <a:ext cx="4036159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Continued emphasis on developing frameworks to ensure prompts generate safe, fair, and unbiased outputs.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57535"/>
            <a:chOff x="0" y="0"/>
            <a:chExt cx="4816593" cy="1094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94988"/>
            </a:xfrm>
            <a:custGeom>
              <a:avLst/>
              <a:gdLst/>
              <a:ahLst/>
              <a:cxnLst/>
              <a:rect r="r" b="b" t="t" l="l"/>
              <a:pathLst>
                <a:path h="10949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27683" y="1318654"/>
            <a:ext cx="13991465" cy="1803166"/>
            <a:chOff x="0" y="0"/>
            <a:chExt cx="18655286" cy="24042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865528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CONCLUSION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16000"/>
              <a:ext cx="1865528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06115" y="5814748"/>
            <a:ext cx="14130218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As we have explored, prompt engineering is a powerful technique for unlocking the full potential of language models. By crafting effective prompts, we can guide these models to produce high-quality, tailored content that meets our specific needs.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84141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1944" y="1966426"/>
            <a:ext cx="6618741" cy="6354148"/>
            <a:chOff x="0" y="0"/>
            <a:chExt cx="6849483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36" y="6350"/>
              <a:ext cx="6835826" cy="6562979"/>
            </a:xfrm>
            <a:custGeom>
              <a:avLst/>
              <a:gdLst/>
              <a:ahLst/>
              <a:cxnLst/>
              <a:rect r="r" b="b" t="t" l="l"/>
              <a:pathLst>
                <a:path h="6562979" w="6835826">
                  <a:moveTo>
                    <a:pt x="6835811" y="5480583"/>
                  </a:moveTo>
                  <a:cubicBezTo>
                    <a:pt x="6835811" y="6078372"/>
                    <a:pt x="6314157" y="6562979"/>
                    <a:pt x="5670620" y="6562979"/>
                  </a:cubicBezTo>
                  <a:lnTo>
                    <a:pt x="1165191" y="6562979"/>
                  </a:lnTo>
                  <a:cubicBezTo>
                    <a:pt x="521668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521654" y="0"/>
                    <a:pt x="1165191" y="0"/>
                  </a:cubicBezTo>
                  <a:lnTo>
                    <a:pt x="5670634" y="0"/>
                  </a:lnTo>
                  <a:cubicBezTo>
                    <a:pt x="6314157" y="0"/>
                    <a:pt x="6835825" y="484594"/>
                    <a:pt x="6835825" y="1082383"/>
                  </a:cubicBezTo>
                  <a:lnTo>
                    <a:pt x="6835825" y="5480583"/>
                  </a:lnTo>
                  <a:close/>
                </a:path>
              </a:pathLst>
            </a:custGeom>
            <a:blipFill>
              <a:blip r:embed="rId4"/>
              <a:stretch>
                <a:fillRect l="-35513" t="-96" r="-35499" b="-9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59491"/>
            <a:ext cx="841770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592" y="3073156"/>
            <a:ext cx="7599679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Prompt engineering is the process of structuring an instruction that can be interpreted and understood by a generative artificial intelligence (AI) model.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By carefully constructing prompts, users can unlock the true potential of these AI-powered tools to generate high-quality, tailored content.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87547" y="-2307100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85520" y="1614865"/>
            <a:ext cx="1750383" cy="1750383"/>
            <a:chOff x="0" y="0"/>
            <a:chExt cx="2333843" cy="2333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85520" y="6835815"/>
            <a:ext cx="1750383" cy="1750383"/>
            <a:chOff x="0" y="0"/>
            <a:chExt cx="2333843" cy="23338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413227" y="7397347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4999" y="1946745"/>
            <a:ext cx="1019001" cy="1086624"/>
          </a:xfrm>
          <a:custGeom>
            <a:avLst/>
            <a:gdLst/>
            <a:ahLst/>
            <a:cxnLst/>
            <a:rect r="r" b="b" t="t" l="l"/>
            <a:pathLst>
              <a:path h="1086624" w="1019001">
                <a:moveTo>
                  <a:pt x="0" y="0"/>
                </a:moveTo>
                <a:lnTo>
                  <a:pt x="1019001" y="0"/>
                </a:lnTo>
                <a:lnTo>
                  <a:pt x="1019001" y="1086623"/>
                </a:lnTo>
                <a:lnTo>
                  <a:pt x="0" y="10866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785520" y="4372622"/>
            <a:ext cx="1750383" cy="1750383"/>
            <a:chOff x="0" y="0"/>
            <a:chExt cx="2333843" cy="23338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171141" y="4778397"/>
            <a:ext cx="926717" cy="938831"/>
          </a:xfrm>
          <a:custGeom>
            <a:avLst/>
            <a:gdLst/>
            <a:ahLst/>
            <a:cxnLst/>
            <a:rect r="r" b="b" t="t" l="l"/>
            <a:pathLst>
              <a:path h="938831" w="926717">
                <a:moveTo>
                  <a:pt x="0" y="0"/>
                </a:moveTo>
                <a:lnTo>
                  <a:pt x="926717" y="0"/>
                </a:lnTo>
                <a:lnTo>
                  <a:pt x="926717" y="938832"/>
                </a:lnTo>
                <a:lnTo>
                  <a:pt x="0" y="9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3188347"/>
            <a:ext cx="6475172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Significance of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Prompts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21579" y="1614865"/>
            <a:ext cx="7977407" cy="2042253"/>
            <a:chOff x="0" y="0"/>
            <a:chExt cx="10636543" cy="272300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0636543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Enhanced Control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5582"/>
              <a:ext cx="10636543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Prompts give users the ability to steer the language model in the direction they desire, tailoring the output to meet specific requirements.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21579" y="4114318"/>
            <a:ext cx="7772892" cy="2042253"/>
            <a:chOff x="0" y="0"/>
            <a:chExt cx="10363856" cy="27230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385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Optimized Processes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1036385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Using well-constructed prompts can simplify and automate text generation tasks, leading to increased efficiency and productivity.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21579" y="6835815"/>
            <a:ext cx="7606032" cy="2042253"/>
            <a:chOff x="0" y="0"/>
            <a:chExt cx="10141376" cy="272300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014137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Unclocking Potential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15582"/>
              <a:ext cx="1014137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Carefully crafted prompts enable language models to reach their maximum potential, producing more accurate and meaningful results.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71918" y="-2847733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8781" y="1717071"/>
            <a:ext cx="1247755" cy="12477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191540"/>
            <a:ext cx="6278177" cy="4269046"/>
            <a:chOff x="0" y="0"/>
            <a:chExt cx="8370902" cy="56920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8370902" cy="4567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Designing</a:t>
              </a: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Powerful</a:t>
              </a:r>
            </a:p>
            <a:p>
              <a:pPr algn="l">
                <a:lnSpc>
                  <a:spcPts val="90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Prompts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84460"/>
              <a:ext cx="69307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1146" y="1717071"/>
            <a:ext cx="7767132" cy="1457161"/>
            <a:chOff x="0" y="0"/>
            <a:chExt cx="10356176" cy="19428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0356176" cy="56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  <a:spcBef>
                  <a:spcPct val="0"/>
                </a:spcBef>
              </a:pPr>
              <a:r>
                <a:rPr lang="en-US" b="true" sz="272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Defined Goal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8324"/>
              <a:ext cx="10356176" cy="1244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Begin with a clear and specific objective for what you want the language model to achieve.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41146" y="4378753"/>
            <a:ext cx="7529124" cy="1529495"/>
            <a:chOff x="0" y="0"/>
            <a:chExt cx="10038831" cy="203932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038831" cy="647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31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Detailed Guidance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9288"/>
              <a:ext cx="10038831" cy="125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Give precise instructions and set boundaries to direct the model's output effectively.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60150" y="6939929"/>
            <a:ext cx="7529124" cy="2007801"/>
            <a:chOff x="0" y="0"/>
            <a:chExt cx="10038831" cy="267706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0038831" cy="647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31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Relevant 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9288"/>
              <a:ext cx="10038831" cy="1887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Incorporate necessary background information or context to ensure the model fully grasps the task at hand.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24665" y="1822234"/>
            <a:ext cx="27598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38781" y="4519623"/>
            <a:ext cx="1247755" cy="12477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838781" y="7319952"/>
            <a:ext cx="1247755" cy="12477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239595" y="4624070"/>
            <a:ext cx="44612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40309" y="7393911"/>
            <a:ext cx="44541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4252" y="229747"/>
            <a:ext cx="17068176" cy="1784723"/>
            <a:chOff x="0" y="0"/>
            <a:chExt cx="22757568" cy="23796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22757568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Prompt Methods and Approaches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2029"/>
              <a:ext cx="2017068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2384" y="3082605"/>
            <a:ext cx="403685" cy="403685"/>
          </a:xfrm>
          <a:custGeom>
            <a:avLst/>
            <a:gdLst/>
            <a:ahLst/>
            <a:cxnLst/>
            <a:rect r="r" b="b" t="t" l="l"/>
            <a:pathLst>
              <a:path h="403685" w="403685">
                <a:moveTo>
                  <a:pt x="0" y="0"/>
                </a:moveTo>
                <a:lnTo>
                  <a:pt x="403685" y="0"/>
                </a:lnTo>
                <a:lnTo>
                  <a:pt x="403685" y="403685"/>
                </a:lnTo>
                <a:lnTo>
                  <a:pt x="0" y="4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384" y="455355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2384" y="621687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2384" y="7738537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alphaModFix amt="21999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762384" y="3667090"/>
            <a:ext cx="1418800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Alter the tone, voice, and style of the generated text to suit different needs or audiences.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125" y="3022192"/>
            <a:ext cx="33530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STYLE ADAPTATION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125" y="4486875"/>
            <a:ext cx="425303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SEQUENTIAL PROMPTING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25" y="5330410"/>
            <a:ext cx="1579399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Take the result from one prompt and use it as the basis for the next, forming a continuous chain of prompts.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25" y="6173944"/>
            <a:ext cx="395692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PROMPT FRAMEWORKS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125" y="6837726"/>
            <a:ext cx="1261574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Create adaptable prompt templates that can be tailored for various tasks or situations.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125" y="7695611"/>
            <a:ext cx="509563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PROGRESSIVE ENHANCEMENT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9791" y="8553497"/>
            <a:ext cx="1221950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Refine and optimize prompts over time through testing, feedback, and adjustments.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B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4573" y="1377706"/>
            <a:ext cx="12578854" cy="7531589"/>
          </a:xfrm>
          <a:custGeom>
            <a:avLst/>
            <a:gdLst/>
            <a:ahLst/>
            <a:cxnLst/>
            <a:rect r="r" b="b" t="t" l="l"/>
            <a:pathLst>
              <a:path h="7531589" w="12578854">
                <a:moveTo>
                  <a:pt x="0" y="0"/>
                </a:moveTo>
                <a:lnTo>
                  <a:pt x="12578854" y="0"/>
                </a:lnTo>
                <a:lnTo>
                  <a:pt x="12578854" y="7531588"/>
                </a:lnTo>
                <a:lnTo>
                  <a:pt x="0" y="753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10751084" y="-653875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47529" y="-636804"/>
            <a:ext cx="12417410" cy="11560608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37553" t="0" r="-2799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991" y="3011786"/>
            <a:ext cx="1159668" cy="1159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5991" y="5563292"/>
            <a:ext cx="1159668" cy="11596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5991" y="7691812"/>
            <a:ext cx="1159668" cy="1159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05991" y="428374"/>
            <a:ext cx="11727882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Prompt Optimization and 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Continuous Refinement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88368" y="3011786"/>
            <a:ext cx="8726305" cy="1403106"/>
            <a:chOff x="0" y="0"/>
            <a:chExt cx="11635073" cy="18708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10357"/>
              <a:ext cx="11635073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Thoroughly assess the model's outputs to pinpoint opportunities for enhancement.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1163507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Evaluate Responses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88368" y="5403156"/>
            <a:ext cx="9339850" cy="1403106"/>
            <a:chOff x="0" y="0"/>
            <a:chExt cx="12453134" cy="187080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10357"/>
              <a:ext cx="12453134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Fine-tune the prompts by incorporating feedback and testing various approaches.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12453134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Modify Prompts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88368" y="7531677"/>
            <a:ext cx="9135335" cy="1403106"/>
            <a:chOff x="0" y="0"/>
            <a:chExt cx="12180447" cy="187080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810357"/>
              <a:ext cx="1218044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Measure the revised prompts using relevant metrics to determine their success and impact.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12180447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Track Effectiveness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32354" y="3169980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2354" y="5721486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354" y="7850006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C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8401" y="927038"/>
            <a:ext cx="11571197" cy="8331262"/>
          </a:xfrm>
          <a:custGeom>
            <a:avLst/>
            <a:gdLst/>
            <a:ahLst/>
            <a:cxnLst/>
            <a:rect r="r" b="b" t="t" l="l"/>
            <a:pathLst>
              <a:path h="8331262" w="11571197">
                <a:moveTo>
                  <a:pt x="0" y="0"/>
                </a:moveTo>
                <a:lnTo>
                  <a:pt x="11571198" y="0"/>
                </a:lnTo>
                <a:lnTo>
                  <a:pt x="11571198" y="8331262"/>
                </a:lnTo>
                <a:lnTo>
                  <a:pt x="0" y="833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4252" y="229747"/>
            <a:ext cx="17068176" cy="1784723"/>
            <a:chOff x="0" y="0"/>
            <a:chExt cx="22757568" cy="23796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22757568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Ethical Guidelines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2029"/>
              <a:ext cx="2017068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2384" y="3082605"/>
            <a:ext cx="403685" cy="403685"/>
          </a:xfrm>
          <a:custGeom>
            <a:avLst/>
            <a:gdLst/>
            <a:ahLst/>
            <a:cxnLst/>
            <a:rect r="r" b="b" t="t" l="l"/>
            <a:pathLst>
              <a:path h="403685" w="403685">
                <a:moveTo>
                  <a:pt x="0" y="0"/>
                </a:moveTo>
                <a:lnTo>
                  <a:pt x="403685" y="0"/>
                </a:lnTo>
                <a:lnTo>
                  <a:pt x="403685" y="403685"/>
                </a:lnTo>
                <a:lnTo>
                  <a:pt x="0" y="4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384" y="455355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2384" y="621687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2384" y="7738537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-48137"/>
            <a:ext cx="18288000" cy="2340491"/>
            <a:chOff x="0" y="0"/>
            <a:chExt cx="24384000" cy="312065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alphaModFix amt="21999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969839" y="3667090"/>
            <a:ext cx="1418800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Guarantee that the content produced by prompts is fair, unbiased, and promotes inclusivity.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125" y="3028455"/>
            <a:ext cx="168068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FAIRNESS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125" y="4491575"/>
            <a:ext cx="276594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TRANSPARENCY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25" y="5332760"/>
            <a:ext cx="1516034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Maintain transparency about the role of language models and the use of prompts in generating content.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25" y="6173944"/>
            <a:ext cx="147923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PRIVACY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125" y="6818676"/>
            <a:ext cx="1249084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Safeguard user data and uphold privacy standards during prompt-driven interactions.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125" y="7657511"/>
            <a:ext cx="131183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SAFETY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8125" y="8496347"/>
            <a:ext cx="1100375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Ensure that prompts do not lead to harmful, unsafe, or unethical outcomes.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DAGT_RNxwic</dc:identifier>
  <dcterms:modified xsi:type="dcterms:W3CDTF">2011-08-01T06:04:30Z</dcterms:modified>
  <cp:revision>1</cp:revision>
  <dc:title>Prompt Engineering</dc:title>
</cp:coreProperties>
</file>